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8" r:id="rId4"/>
    <p:sldId id="270" r:id="rId5"/>
    <p:sldId id="257" r:id="rId6"/>
    <p:sldId id="274" r:id="rId7"/>
    <p:sldId id="275" r:id="rId8"/>
    <p:sldId id="276" r:id="rId9"/>
    <p:sldId id="277" r:id="rId10"/>
    <p:sldId id="267" r:id="rId11"/>
    <p:sldId id="271" r:id="rId12"/>
    <p:sldId id="258" r:id="rId13"/>
    <p:sldId id="272" r:id="rId14"/>
    <p:sldId id="273" r:id="rId15"/>
    <p:sldId id="259" r:id="rId16"/>
    <p:sldId id="26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7"/>
    <p:restoredTop sz="94590"/>
  </p:normalViewPr>
  <p:slideViewPr>
    <p:cSldViewPr snapToGrid="0" snapToObjects="1">
      <p:cViewPr varScale="1">
        <p:scale>
          <a:sx n="88" d="100"/>
          <a:sy n="88" d="100"/>
        </p:scale>
        <p:origin x="1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5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043F-EDC7-ED46-9F2F-0F17239653CB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2BA9-7FD2-F54D-B759-6561D16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6857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/>
                <a:cs typeface="Arial Black"/>
              </a:rPr>
              <a:t>DO NOW: 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Arial Black"/>
                <a:cs typeface="Arial Black"/>
              </a:rPr>
              <a:t>Pick up a text book.</a:t>
            </a:r>
          </a:p>
          <a:p>
            <a:pPr marL="914400" indent="-914400">
              <a:buAutoNum type="arabicPeriod"/>
            </a:pPr>
            <a:r>
              <a:rPr lang="en-US" sz="4800" dirty="0">
                <a:latin typeface="Arial Black"/>
                <a:cs typeface="Arial Black"/>
              </a:rPr>
              <a:t>Using pages 38 -39 make a quick list of the “Three </a:t>
            </a:r>
            <a:r>
              <a:rPr lang="en-US" sz="4800" dirty="0" err="1">
                <a:latin typeface="Arial Black"/>
                <a:cs typeface="Arial Black"/>
              </a:rPr>
              <a:t>Fundimental</a:t>
            </a:r>
            <a:r>
              <a:rPr lang="en-US" sz="4800" dirty="0">
                <a:latin typeface="Arial Black"/>
                <a:cs typeface="Arial Black"/>
              </a:rPr>
              <a:t>  Economic Questions” that every society faces.</a:t>
            </a:r>
          </a:p>
        </p:txBody>
      </p:sp>
    </p:spTree>
    <p:extLst>
      <p:ext uri="{BB962C8B-B14F-4D97-AF65-F5344CB8AC3E}">
        <p14:creationId xmlns:p14="http://schemas.microsoft.com/office/powerpoint/2010/main" val="229303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10-15 13.4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shot 2014-10-15 13.40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562" r="4048" b="9629"/>
          <a:stretch/>
        </p:blipFill>
        <p:spPr>
          <a:xfrm>
            <a:off x="0" y="515887"/>
            <a:ext cx="9144000" cy="63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0-15 13.40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562" r="4048" b="9629"/>
          <a:stretch/>
        </p:blipFill>
        <p:spPr>
          <a:xfrm>
            <a:off x="-145143" y="515887"/>
            <a:ext cx="9144000" cy="6342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36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Avenir Black Oblique"/>
                <a:cs typeface="Avenir Black Oblique"/>
              </a:rPr>
              <a:t>The Circular-Flow Model </a:t>
            </a:r>
            <a:r>
              <a:rPr lang="en-US" sz="2400" dirty="0">
                <a:latin typeface="Avenir Black Oblique"/>
                <a:cs typeface="Avenir Black Oblique"/>
              </a:rPr>
              <a:t>describes the flow of money and products throughout the economy in a very simplified way. </a:t>
            </a:r>
          </a:p>
        </p:txBody>
      </p:sp>
    </p:spTree>
    <p:extLst>
      <p:ext uri="{BB962C8B-B14F-4D97-AF65-F5344CB8AC3E}">
        <p14:creationId xmlns:p14="http://schemas.microsoft.com/office/powerpoint/2010/main" val="79571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0-15 14.2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909" cy="3392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252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 goods and services markets, households (consumers like you and I)  buy finished products from firms that are looking to sell what they make. </a:t>
            </a:r>
          </a:p>
        </p:txBody>
      </p:sp>
    </p:spTree>
    <p:extLst>
      <p:ext uri="{BB962C8B-B14F-4D97-AF65-F5344CB8AC3E}">
        <p14:creationId xmlns:p14="http://schemas.microsoft.com/office/powerpoint/2010/main" val="29030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0-15 14.2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09" y="0"/>
            <a:ext cx="9250909" cy="3392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252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 </a:t>
            </a:r>
            <a:r>
              <a:rPr lang="en-US" sz="4000" dirty="0">
                <a:solidFill>
                  <a:srgbClr val="008000"/>
                </a:solidFill>
              </a:rPr>
              <a:t>goods and services markets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households</a:t>
            </a:r>
            <a:r>
              <a:rPr lang="en-US" sz="4000" dirty="0"/>
              <a:t> (consumers like you and I)  buy finished products from </a:t>
            </a:r>
            <a:r>
              <a:rPr lang="en-US" sz="4000" dirty="0">
                <a:solidFill>
                  <a:srgbClr val="008000"/>
                </a:solidFill>
              </a:rPr>
              <a:t>firms</a:t>
            </a:r>
            <a:r>
              <a:rPr lang="en-US" sz="4000" dirty="0"/>
              <a:t> that are looking to sell what they make.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571" y="381000"/>
            <a:ext cx="2921000" cy="979714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98715" y="653143"/>
            <a:ext cx="2521858" cy="1451428"/>
          </a:xfrm>
          <a:prstGeom prst="bentConnector3">
            <a:avLst>
              <a:gd name="adj1" fmla="val 103237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8714" y="0"/>
            <a:ext cx="2394857" cy="653143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0" y="1814286"/>
            <a:ext cx="2848429" cy="1251857"/>
          </a:xfrm>
          <a:prstGeom prst="diamond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86715" y="0"/>
            <a:ext cx="2394857" cy="653143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6041574" y="653145"/>
            <a:ext cx="2539999" cy="1451430"/>
          </a:xfrm>
          <a:prstGeom prst="bentConnector3">
            <a:avLst>
              <a:gd name="adj1" fmla="val 3571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iamond 27"/>
          <p:cNvSpPr/>
          <p:nvPr/>
        </p:nvSpPr>
        <p:spPr>
          <a:xfrm>
            <a:off x="6186715" y="1814286"/>
            <a:ext cx="2848429" cy="1251857"/>
          </a:xfrm>
          <a:prstGeom prst="diamond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0-15 14.22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92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2527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Money flows from households to firms, and this is represented by the direction of the arrows on the lines labeled “$$$$”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571" y="381000"/>
            <a:ext cx="2921000" cy="97971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127000" y="1814286"/>
            <a:ext cx="2848429" cy="1251857"/>
          </a:xfrm>
          <a:prstGeom prst="diamond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6186715" y="1814286"/>
            <a:ext cx="2848429" cy="1251857"/>
          </a:xfrm>
          <a:prstGeom prst="diamond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2231571" y="1161144"/>
            <a:ext cx="889000" cy="870856"/>
          </a:xfrm>
          <a:prstGeom prst="bentConnector3">
            <a:avLst>
              <a:gd name="adj1" fmla="val 102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5878287" y="889000"/>
            <a:ext cx="1360718" cy="925286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0-15 14.5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957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54555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However, goods and services markets don’t tell the whole story. </a:t>
            </a:r>
            <a:r>
              <a:rPr lang="en-US" sz="2800" dirty="0">
                <a:solidFill>
                  <a:srgbClr val="0000FF"/>
                </a:solidFill>
              </a:rPr>
              <a:t>Factor Markets </a:t>
            </a:r>
            <a:r>
              <a:rPr lang="en-US" sz="2800" dirty="0"/>
              <a:t>( “factors of production”) serve to complete the circular flow of money and resources. </a:t>
            </a:r>
          </a:p>
          <a:p>
            <a:r>
              <a:rPr lang="en-US" sz="2800" dirty="0"/>
              <a:t>. </a:t>
            </a:r>
            <a:r>
              <a:rPr lang="en-US" sz="2800" dirty="0">
                <a:solidFill>
                  <a:srgbClr val="0000FF"/>
                </a:solidFill>
              </a:rPr>
              <a:t>Factor Markets </a:t>
            </a:r>
            <a:r>
              <a:rPr lang="en-US" sz="2800" dirty="0"/>
              <a:t>( “factors of production”) refer to anything that is used by a firm in order to make a final product. Some examples of factors of production are</a:t>
            </a:r>
            <a:r>
              <a:rPr lang="en-US" sz="2800" dirty="0">
                <a:solidFill>
                  <a:srgbClr val="0000FF"/>
                </a:solidFill>
              </a:rPr>
              <a:t> labor </a:t>
            </a:r>
            <a:r>
              <a:rPr lang="en-US" sz="2800" dirty="0"/>
              <a:t>(the work done by people),</a:t>
            </a:r>
            <a:r>
              <a:rPr lang="en-US" sz="2800" dirty="0">
                <a:solidFill>
                  <a:srgbClr val="0000FF"/>
                </a:solidFill>
              </a:rPr>
              <a:t> capital </a:t>
            </a:r>
            <a:r>
              <a:rPr lang="en-US" sz="2800" dirty="0"/>
              <a:t>(the machines used to makes products) and </a:t>
            </a:r>
            <a:r>
              <a:rPr lang="en-US" sz="2800" dirty="0">
                <a:solidFill>
                  <a:srgbClr val="0000FF"/>
                </a:solidFill>
              </a:rPr>
              <a:t>land </a:t>
            </a:r>
            <a:r>
              <a:rPr lang="en-US" sz="2800" dirty="0"/>
              <a:t>(the natural resources used to make the products)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7571" y="1324429"/>
            <a:ext cx="2866572" cy="8164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4143" y="2013857"/>
            <a:ext cx="2213427" cy="68761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1857" y="2013857"/>
            <a:ext cx="1796143" cy="68761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/>
          <a:stretch/>
        </p:blipFill>
        <p:spPr>
          <a:xfrm>
            <a:off x="7673009" y="2827966"/>
            <a:ext cx="1470991" cy="1407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lide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/>
          <a:stretch/>
        </p:blipFill>
        <p:spPr>
          <a:xfrm>
            <a:off x="90965" y="2905685"/>
            <a:ext cx="1732371" cy="1367502"/>
          </a:xfrm>
          <a:prstGeom prst="rect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lide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97" y="2868170"/>
            <a:ext cx="1830849" cy="1373137"/>
          </a:xfrm>
          <a:prstGeom prst="rect">
            <a:avLst/>
          </a:prstGeom>
        </p:spPr>
      </p:pic>
      <p:pic>
        <p:nvPicPr>
          <p:cNvPr id="12" name="Picture 11" descr="Slide0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8925"/>
          <a:stretch/>
        </p:blipFill>
        <p:spPr>
          <a:xfrm>
            <a:off x="4376831" y="143996"/>
            <a:ext cx="1341047" cy="1469349"/>
          </a:xfrm>
          <a:prstGeom prst="rect">
            <a:avLst/>
          </a:prstGeom>
        </p:spPr>
      </p:pic>
      <p:pic>
        <p:nvPicPr>
          <p:cNvPr id="13" name="Picture 12" descr="Slide0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4"/>
          <a:stretch/>
        </p:blipFill>
        <p:spPr>
          <a:xfrm>
            <a:off x="3768548" y="5436126"/>
            <a:ext cx="2096496" cy="1465152"/>
          </a:xfrm>
          <a:prstGeom prst="rect">
            <a:avLst/>
          </a:prstGeom>
        </p:spPr>
      </p:pic>
      <p:pic>
        <p:nvPicPr>
          <p:cNvPr id="19" name="Picture 18" descr="Slide1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01" y="1989033"/>
            <a:ext cx="2096496" cy="2967565"/>
          </a:xfrm>
          <a:prstGeom prst="rect">
            <a:avLst/>
          </a:prstGeom>
        </p:spPr>
      </p:pic>
      <p:pic>
        <p:nvPicPr>
          <p:cNvPr id="20" name="Picture 19" descr="Slide15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87" y="2188229"/>
            <a:ext cx="2035698" cy="2794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DDA90-6906-FB42-849C-1426C50AC972}"/>
              </a:ext>
            </a:extLst>
          </p:cNvPr>
          <p:cNvSpPr txBox="1"/>
          <p:nvPr/>
        </p:nvSpPr>
        <p:spPr>
          <a:xfrm>
            <a:off x="3951401" y="5563867"/>
            <a:ext cx="187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FACTORS OF </a:t>
            </a:r>
          </a:p>
          <a:p>
            <a:pPr algn="ctr"/>
            <a:r>
              <a:rPr lang="en-US" sz="1400" dirty="0"/>
              <a:t>PRODUCTION MARKET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55E39-E518-0147-AA66-9ACFA2F8332D}"/>
              </a:ext>
            </a:extLst>
          </p:cNvPr>
          <p:cNvSpPr txBox="1"/>
          <p:nvPr/>
        </p:nvSpPr>
        <p:spPr>
          <a:xfrm>
            <a:off x="4320589" y="675704"/>
            <a:ext cx="1275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GOODS &amp; SERVICES MARKET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DABED-D92D-E84B-B593-FECFDDFCAD4F}"/>
              </a:ext>
            </a:extLst>
          </p:cNvPr>
          <p:cNvSpPr txBox="1"/>
          <p:nvPr/>
        </p:nvSpPr>
        <p:spPr>
          <a:xfrm>
            <a:off x="-14710" y="3224920"/>
            <a:ext cx="2013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HOUSEHOLDS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122B8-6E28-3E43-8170-AA82636FC850}"/>
              </a:ext>
            </a:extLst>
          </p:cNvPr>
          <p:cNvSpPr txBox="1"/>
          <p:nvPr/>
        </p:nvSpPr>
        <p:spPr>
          <a:xfrm>
            <a:off x="7985935" y="3857598"/>
            <a:ext cx="92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9B1-3686-434C-A4DC-6BEFE57F6557}"/>
              </a:ext>
            </a:extLst>
          </p:cNvPr>
          <p:cNvSpPr txBox="1"/>
          <p:nvPr/>
        </p:nvSpPr>
        <p:spPr>
          <a:xfrm>
            <a:off x="3977754" y="2674531"/>
            <a:ext cx="1284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GOVERNMENT</a:t>
            </a: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9868A68C-48FB-9345-B36F-F370310FC198}"/>
              </a:ext>
            </a:extLst>
          </p:cNvPr>
          <p:cNvSpPr/>
          <p:nvPr/>
        </p:nvSpPr>
        <p:spPr>
          <a:xfrm>
            <a:off x="90965" y="0"/>
            <a:ext cx="4285865" cy="2637338"/>
          </a:xfrm>
          <a:prstGeom prst="bentArrow">
            <a:avLst>
              <a:gd name="adj1" fmla="val 25000"/>
              <a:gd name="adj2" fmla="val 20666"/>
              <a:gd name="adj3" fmla="val 29953"/>
              <a:gd name="adj4" fmla="val 5365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E53C6E64-B85D-DF40-940A-BA1E24FEECFB}"/>
              </a:ext>
            </a:extLst>
          </p:cNvPr>
          <p:cNvSpPr/>
          <p:nvPr/>
        </p:nvSpPr>
        <p:spPr>
          <a:xfrm rot="16200000" flipH="1">
            <a:off x="1758208" y="276094"/>
            <a:ext cx="1866920" cy="3476457"/>
          </a:xfrm>
          <a:prstGeom prst="bentArrow">
            <a:avLst>
              <a:gd name="adj1" fmla="val 31532"/>
              <a:gd name="adj2" fmla="val 21152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B5AF6D-4D50-E34B-B0B1-69E0244671A1}"/>
              </a:ext>
            </a:extLst>
          </p:cNvPr>
          <p:cNvSpPr txBox="1"/>
          <p:nvPr/>
        </p:nvSpPr>
        <p:spPr>
          <a:xfrm>
            <a:off x="1476138" y="341407"/>
            <a:ext cx="211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HOUSEHOLDS</a:t>
            </a:r>
          </a:p>
          <a:p>
            <a:pPr algn="ctr"/>
            <a:r>
              <a:rPr lang="en-US" sz="1200" dirty="0"/>
              <a:t>TO: GOODS AD SERVICES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06D869-AAF2-3C46-9FA9-54CC3043AEBF}"/>
              </a:ext>
            </a:extLst>
          </p:cNvPr>
          <p:cNvSpPr txBox="1"/>
          <p:nvPr/>
        </p:nvSpPr>
        <p:spPr>
          <a:xfrm>
            <a:off x="1613790" y="1153591"/>
            <a:ext cx="258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GOODS AD SERVICES MARKET</a:t>
            </a:r>
          </a:p>
          <a:p>
            <a:pPr algn="ctr"/>
            <a:r>
              <a:rPr lang="en-US" sz="1200" dirty="0"/>
              <a:t>TO: HOUSEHOLDS</a:t>
            </a: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AB033B03-CD16-1444-B87F-9A7E6601F4FA}"/>
              </a:ext>
            </a:extLst>
          </p:cNvPr>
          <p:cNvSpPr/>
          <p:nvPr/>
        </p:nvSpPr>
        <p:spPr>
          <a:xfrm rot="5400000">
            <a:off x="6302243" y="-279224"/>
            <a:ext cx="2450504" cy="3171325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7C15AC4D-B146-5F4C-8AC9-BA5F6E73DC2A}"/>
              </a:ext>
            </a:extLst>
          </p:cNvPr>
          <p:cNvSpPr/>
          <p:nvPr/>
        </p:nvSpPr>
        <p:spPr>
          <a:xfrm flipH="1">
            <a:off x="5595649" y="686266"/>
            <a:ext cx="2514680" cy="199886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19746-BC44-974A-A5C1-748A4C7B91C5}"/>
              </a:ext>
            </a:extLst>
          </p:cNvPr>
          <p:cNvSpPr txBox="1"/>
          <p:nvPr/>
        </p:nvSpPr>
        <p:spPr>
          <a:xfrm>
            <a:off x="5651892" y="969328"/>
            <a:ext cx="211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FIRMS</a:t>
            </a:r>
          </a:p>
          <a:p>
            <a:pPr algn="ctr"/>
            <a:r>
              <a:rPr lang="en-US" sz="1200" dirty="0"/>
              <a:t>TO: HOUSEHOLDS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425AC-B11D-1B4D-AA8C-58C5509815B4}"/>
              </a:ext>
            </a:extLst>
          </p:cNvPr>
          <p:cNvSpPr txBox="1"/>
          <p:nvPr/>
        </p:nvSpPr>
        <p:spPr>
          <a:xfrm>
            <a:off x="5823513" y="147883"/>
            <a:ext cx="251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GOODS &amp; SERVICES MARKET TO:FIRMS</a:t>
            </a:r>
          </a:p>
          <a:p>
            <a:pPr algn="ctr"/>
            <a:r>
              <a:rPr lang="en-US" sz="1200" dirty="0"/>
              <a:t> </a:t>
            </a: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52DA491E-DA2F-6F4B-B254-A49E20C69E5A}"/>
              </a:ext>
            </a:extLst>
          </p:cNvPr>
          <p:cNvSpPr/>
          <p:nvPr/>
        </p:nvSpPr>
        <p:spPr>
          <a:xfrm rot="5400000" flipH="1" flipV="1">
            <a:off x="687587" y="3468933"/>
            <a:ext cx="2573994" cy="4112553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A7A961D8-FA36-7A4C-9211-8AF6FAA10AE3}"/>
              </a:ext>
            </a:extLst>
          </p:cNvPr>
          <p:cNvSpPr/>
          <p:nvPr/>
        </p:nvSpPr>
        <p:spPr>
          <a:xfrm flipV="1">
            <a:off x="1120126" y="4391932"/>
            <a:ext cx="3078237" cy="1728644"/>
          </a:xfrm>
          <a:prstGeom prst="bentArrow">
            <a:avLst>
              <a:gd name="adj1" fmla="val 37280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3E4D98-5112-4846-8B8E-8E5F371F187E}"/>
              </a:ext>
            </a:extLst>
          </p:cNvPr>
          <p:cNvSpPr txBox="1"/>
          <p:nvPr/>
        </p:nvSpPr>
        <p:spPr>
          <a:xfrm>
            <a:off x="369939" y="6331850"/>
            <a:ext cx="39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FACTORS OF PRODUCTION MARKET</a:t>
            </a:r>
          </a:p>
          <a:p>
            <a:pPr algn="ctr"/>
            <a:r>
              <a:rPr lang="en-US" sz="1200" dirty="0"/>
              <a:t>TO: HOUSEHOLDS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BA32F1-629C-B740-A37B-D6252D3E56A8}"/>
              </a:ext>
            </a:extLst>
          </p:cNvPr>
          <p:cNvSpPr txBox="1"/>
          <p:nvPr/>
        </p:nvSpPr>
        <p:spPr>
          <a:xfrm>
            <a:off x="1216643" y="5402782"/>
            <a:ext cx="305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HOUSEHOLDS</a:t>
            </a:r>
          </a:p>
          <a:p>
            <a:pPr algn="ctr"/>
            <a:r>
              <a:rPr lang="en-US" sz="1200" dirty="0"/>
              <a:t>TO FACTORS OF PRODUCTION MARKET</a:t>
            </a:r>
          </a:p>
          <a:p>
            <a:pPr algn="ctr"/>
            <a:r>
              <a:rPr lang="en-US" sz="1200" dirty="0"/>
              <a:t>:</a:t>
            </a: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795230F9-093B-F147-AA60-F4F0171A1A7C}"/>
              </a:ext>
            </a:extLst>
          </p:cNvPr>
          <p:cNvSpPr/>
          <p:nvPr/>
        </p:nvSpPr>
        <p:spPr>
          <a:xfrm rot="10800000">
            <a:off x="5823513" y="4300963"/>
            <a:ext cx="3091272" cy="2600314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D973B255-8E27-5749-9006-D1163C2F3A69}"/>
              </a:ext>
            </a:extLst>
          </p:cNvPr>
          <p:cNvSpPr/>
          <p:nvPr/>
        </p:nvSpPr>
        <p:spPr>
          <a:xfrm rot="5400000" flipH="1">
            <a:off x="6099036" y="3931383"/>
            <a:ext cx="1794990" cy="2262974"/>
          </a:xfrm>
          <a:prstGeom prst="bentArrow">
            <a:avLst>
              <a:gd name="adj1" fmla="val 36546"/>
              <a:gd name="adj2" fmla="val 25000"/>
              <a:gd name="adj3" fmla="val 25000"/>
              <a:gd name="adj4" fmla="val 3869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D51D7C-BD00-A74F-8372-7D1EF7B20EC9}"/>
              </a:ext>
            </a:extLst>
          </p:cNvPr>
          <p:cNvSpPr txBox="1"/>
          <p:nvPr/>
        </p:nvSpPr>
        <p:spPr>
          <a:xfrm>
            <a:off x="5717878" y="6165876"/>
            <a:ext cx="300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FIRMS</a:t>
            </a:r>
          </a:p>
          <a:p>
            <a:pPr algn="ctr"/>
            <a:r>
              <a:rPr lang="en-US" sz="1200" dirty="0"/>
              <a:t>TO:FACTORS OF PRODUCTION MARKET</a:t>
            </a:r>
          </a:p>
          <a:p>
            <a:pPr algn="ctr"/>
            <a:r>
              <a:rPr lang="en-US" sz="12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710CA2-6EB5-0449-8E04-EEAF90FA2A56}"/>
              </a:ext>
            </a:extLst>
          </p:cNvPr>
          <p:cNvSpPr txBox="1"/>
          <p:nvPr/>
        </p:nvSpPr>
        <p:spPr>
          <a:xfrm>
            <a:off x="5047324" y="5321485"/>
            <a:ext cx="371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FROM: FACTORS OF</a:t>
            </a:r>
          </a:p>
          <a:p>
            <a:pPr algn="ctr"/>
            <a:r>
              <a:rPr lang="en-US" sz="1200" dirty="0"/>
              <a:t> PRODUCTION MARKET</a:t>
            </a:r>
          </a:p>
          <a:p>
            <a:pPr algn="ctr"/>
            <a:r>
              <a:rPr lang="en-US" sz="1200" dirty="0"/>
              <a:t>TO :FIRMS</a:t>
            </a:r>
          </a:p>
        </p:txBody>
      </p:sp>
    </p:spTree>
    <p:extLst>
      <p:ext uri="{BB962C8B-B14F-4D97-AF65-F5344CB8AC3E}">
        <p14:creationId xmlns:p14="http://schemas.microsoft.com/office/powerpoint/2010/main" val="290309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/>
          <a:stretch/>
        </p:blipFill>
        <p:spPr>
          <a:xfrm>
            <a:off x="7673009" y="2827966"/>
            <a:ext cx="1470991" cy="1407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lide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/>
          <a:stretch/>
        </p:blipFill>
        <p:spPr>
          <a:xfrm>
            <a:off x="90965" y="2905685"/>
            <a:ext cx="1732371" cy="1367502"/>
          </a:xfrm>
          <a:prstGeom prst="rect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lide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97" y="2868170"/>
            <a:ext cx="1830849" cy="1373137"/>
          </a:xfrm>
          <a:prstGeom prst="rect">
            <a:avLst/>
          </a:prstGeom>
        </p:spPr>
      </p:pic>
      <p:pic>
        <p:nvPicPr>
          <p:cNvPr id="12" name="Picture 11" descr="Slide0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8" t="8925"/>
          <a:stretch/>
        </p:blipFill>
        <p:spPr>
          <a:xfrm>
            <a:off x="4376831" y="143996"/>
            <a:ext cx="1341047" cy="1469349"/>
          </a:xfrm>
          <a:prstGeom prst="rect">
            <a:avLst/>
          </a:prstGeom>
        </p:spPr>
      </p:pic>
      <p:pic>
        <p:nvPicPr>
          <p:cNvPr id="13" name="Picture 12" descr="Slide0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4"/>
          <a:stretch/>
        </p:blipFill>
        <p:spPr>
          <a:xfrm>
            <a:off x="3768548" y="5436126"/>
            <a:ext cx="2096496" cy="1465152"/>
          </a:xfrm>
          <a:prstGeom prst="rect">
            <a:avLst/>
          </a:prstGeom>
        </p:spPr>
      </p:pic>
      <p:pic>
        <p:nvPicPr>
          <p:cNvPr id="19" name="Picture 18" descr="Slide1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01" y="1989033"/>
            <a:ext cx="2096496" cy="2967565"/>
          </a:xfrm>
          <a:prstGeom prst="rect">
            <a:avLst/>
          </a:prstGeom>
        </p:spPr>
      </p:pic>
      <p:pic>
        <p:nvPicPr>
          <p:cNvPr id="20" name="Picture 19" descr="Slide15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87" y="2188229"/>
            <a:ext cx="2035698" cy="27941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B629B1-3686-434C-A4DC-6BEFE57F6557}"/>
              </a:ext>
            </a:extLst>
          </p:cNvPr>
          <p:cNvSpPr txBox="1"/>
          <p:nvPr/>
        </p:nvSpPr>
        <p:spPr>
          <a:xfrm>
            <a:off x="3977754" y="2674531"/>
            <a:ext cx="1284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GOVERNMENT</a:t>
            </a: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9868A68C-48FB-9345-B36F-F370310FC198}"/>
              </a:ext>
            </a:extLst>
          </p:cNvPr>
          <p:cNvSpPr/>
          <p:nvPr/>
        </p:nvSpPr>
        <p:spPr>
          <a:xfrm>
            <a:off x="90965" y="0"/>
            <a:ext cx="4285865" cy="2637338"/>
          </a:xfrm>
          <a:prstGeom prst="bentArrow">
            <a:avLst>
              <a:gd name="adj1" fmla="val 25000"/>
              <a:gd name="adj2" fmla="val 20666"/>
              <a:gd name="adj3" fmla="val 29953"/>
              <a:gd name="adj4" fmla="val 5365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>
            <a:extLst>
              <a:ext uri="{FF2B5EF4-FFF2-40B4-BE49-F238E27FC236}">
                <a16:creationId xmlns:a16="http://schemas.microsoft.com/office/drawing/2014/main" id="{E53C6E64-B85D-DF40-940A-BA1E24FEECFB}"/>
              </a:ext>
            </a:extLst>
          </p:cNvPr>
          <p:cNvSpPr/>
          <p:nvPr/>
        </p:nvSpPr>
        <p:spPr>
          <a:xfrm rot="16200000" flipH="1">
            <a:off x="1758208" y="276094"/>
            <a:ext cx="1866920" cy="3476457"/>
          </a:xfrm>
          <a:prstGeom prst="bentArrow">
            <a:avLst>
              <a:gd name="adj1" fmla="val 31532"/>
              <a:gd name="adj2" fmla="val 21152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Bent Arrow 27">
            <a:extLst>
              <a:ext uri="{FF2B5EF4-FFF2-40B4-BE49-F238E27FC236}">
                <a16:creationId xmlns:a16="http://schemas.microsoft.com/office/drawing/2014/main" id="{AB033B03-CD16-1444-B87F-9A7E6601F4FA}"/>
              </a:ext>
            </a:extLst>
          </p:cNvPr>
          <p:cNvSpPr/>
          <p:nvPr/>
        </p:nvSpPr>
        <p:spPr>
          <a:xfrm rot="5400000">
            <a:off x="6302243" y="-279224"/>
            <a:ext cx="2450504" cy="3171325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7C15AC4D-B146-5F4C-8AC9-BA5F6E73DC2A}"/>
              </a:ext>
            </a:extLst>
          </p:cNvPr>
          <p:cNvSpPr/>
          <p:nvPr/>
        </p:nvSpPr>
        <p:spPr>
          <a:xfrm flipH="1">
            <a:off x="5595649" y="686266"/>
            <a:ext cx="2514680" cy="1998860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52DA491E-DA2F-6F4B-B254-A49E20C69E5A}"/>
              </a:ext>
            </a:extLst>
          </p:cNvPr>
          <p:cNvSpPr/>
          <p:nvPr/>
        </p:nvSpPr>
        <p:spPr>
          <a:xfrm rot="5400000" flipH="1" flipV="1">
            <a:off x="687587" y="3468933"/>
            <a:ext cx="2573994" cy="4112553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A7A961D8-FA36-7A4C-9211-8AF6FAA10AE3}"/>
              </a:ext>
            </a:extLst>
          </p:cNvPr>
          <p:cNvSpPr/>
          <p:nvPr/>
        </p:nvSpPr>
        <p:spPr>
          <a:xfrm flipV="1">
            <a:off x="1120126" y="4391932"/>
            <a:ext cx="3078237" cy="1728644"/>
          </a:xfrm>
          <a:prstGeom prst="bentArrow">
            <a:avLst>
              <a:gd name="adj1" fmla="val 37280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795230F9-093B-F147-AA60-F4F0171A1A7C}"/>
              </a:ext>
            </a:extLst>
          </p:cNvPr>
          <p:cNvSpPr/>
          <p:nvPr/>
        </p:nvSpPr>
        <p:spPr>
          <a:xfrm rot="10800000">
            <a:off x="5823513" y="4300963"/>
            <a:ext cx="3091272" cy="2600314"/>
          </a:xfrm>
          <a:prstGeom prst="bentArrow">
            <a:avLst>
              <a:gd name="adj1" fmla="val 21911"/>
              <a:gd name="adj2" fmla="val 19594"/>
              <a:gd name="adj3" fmla="val 27317"/>
              <a:gd name="adj4" fmla="val 4375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D973B255-8E27-5749-9006-D1163C2F3A69}"/>
              </a:ext>
            </a:extLst>
          </p:cNvPr>
          <p:cNvSpPr/>
          <p:nvPr/>
        </p:nvSpPr>
        <p:spPr>
          <a:xfrm rot="5400000" flipH="1">
            <a:off x="6099036" y="3931383"/>
            <a:ext cx="1794990" cy="2262974"/>
          </a:xfrm>
          <a:prstGeom prst="bentArrow">
            <a:avLst>
              <a:gd name="adj1" fmla="val 36546"/>
              <a:gd name="adj2" fmla="val 25000"/>
              <a:gd name="adj3" fmla="val 25000"/>
              <a:gd name="adj4" fmla="val 3869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E01F7-B16C-CC4D-904C-F18D0FCC8223}"/>
              </a:ext>
            </a:extLst>
          </p:cNvPr>
          <p:cNvSpPr/>
          <p:nvPr/>
        </p:nvSpPr>
        <p:spPr>
          <a:xfrm>
            <a:off x="473529" y="3282043"/>
            <a:ext cx="979714" cy="16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49704E-4A66-0F41-A177-0F98A6E08FB3}"/>
              </a:ext>
            </a:extLst>
          </p:cNvPr>
          <p:cNvSpPr/>
          <p:nvPr/>
        </p:nvSpPr>
        <p:spPr>
          <a:xfrm>
            <a:off x="7957781" y="3891907"/>
            <a:ext cx="979714" cy="16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What</a:t>
            </a:r>
            <a:r>
              <a:rPr lang="en-US" b="1" dirty="0"/>
              <a:t> goods and services are to be produced?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9086"/>
          </a:xfrm>
        </p:spPr>
        <p:txBody>
          <a:bodyPr>
            <a:noAutofit/>
          </a:bodyPr>
          <a:lstStyle/>
          <a:p>
            <a:r>
              <a:rPr lang="en-US" sz="4400" dirty="0"/>
              <a:t>Millions of possible products can be produced, but with limited resources people must  make choices </a:t>
            </a:r>
          </a:p>
        </p:txBody>
      </p:sp>
    </p:spTree>
    <p:extLst>
      <p:ext uri="{BB962C8B-B14F-4D97-AF65-F5344CB8AC3E}">
        <p14:creationId xmlns:p14="http://schemas.microsoft.com/office/powerpoint/2010/main" val="270215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How</a:t>
            </a:r>
            <a:r>
              <a:rPr lang="en-US" b="1" dirty="0"/>
              <a:t> are goods and services to be produced?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9086"/>
          </a:xfrm>
        </p:spPr>
        <p:txBody>
          <a:bodyPr>
            <a:noAutofit/>
          </a:bodyPr>
          <a:lstStyle/>
          <a:p>
            <a:r>
              <a:rPr lang="en-US" sz="4400" dirty="0"/>
              <a:t>How should the Factors of Production (Land, Labor and Capital) be used together to produce a certain product?</a:t>
            </a:r>
          </a:p>
        </p:txBody>
      </p:sp>
    </p:spTree>
    <p:extLst>
      <p:ext uri="{BB962C8B-B14F-4D97-AF65-F5344CB8AC3E}">
        <p14:creationId xmlns:p14="http://schemas.microsoft.com/office/powerpoint/2010/main" val="25253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 </a:t>
            </a:r>
            <a:r>
              <a:rPr lang="en-US" b="1" i="1" u="sng" dirty="0"/>
              <a:t>whom</a:t>
            </a:r>
            <a:r>
              <a:rPr lang="en-US" b="1" dirty="0"/>
              <a:t> are goods and services to be produced?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9086"/>
          </a:xfrm>
        </p:spPr>
        <p:txBody>
          <a:bodyPr>
            <a:noAutofit/>
          </a:bodyPr>
          <a:lstStyle/>
          <a:p>
            <a:r>
              <a:rPr lang="en-US" sz="4400" dirty="0"/>
              <a:t>Should goods and services be distributed dependent upon</a:t>
            </a:r>
          </a:p>
          <a:p>
            <a:pPr lvl="1"/>
            <a:r>
              <a:rPr lang="en-US" sz="4000" dirty="0"/>
              <a:t> Who can afford them?</a:t>
            </a:r>
          </a:p>
          <a:p>
            <a:pPr lvl="1"/>
            <a:r>
              <a:rPr lang="en-US" sz="4000" dirty="0"/>
              <a:t> What would be considered equal and fair?</a:t>
            </a:r>
          </a:p>
          <a:p>
            <a:pPr lvl="1"/>
            <a:r>
              <a:rPr lang="en-US" sz="4000" dirty="0"/>
              <a:t> On a first come/first served basis?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28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6" y="598714"/>
            <a:ext cx="818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Avenir Black Oblique"/>
                <a:cs typeface="Avenir Black Oblique"/>
              </a:rPr>
              <a:t>Market Economy </a:t>
            </a:r>
            <a:r>
              <a:rPr lang="en-US" sz="4800" dirty="0">
                <a:latin typeface="Avenir Black Oblique"/>
                <a:cs typeface="Avenir Black Oblique"/>
              </a:rPr>
              <a:t>-  An economic system in which economic decisions are left up to individual producers and consumers </a:t>
            </a:r>
          </a:p>
        </p:txBody>
      </p:sp>
    </p:spTree>
    <p:extLst>
      <p:ext uri="{BB962C8B-B14F-4D97-AF65-F5344CB8AC3E}">
        <p14:creationId xmlns:p14="http://schemas.microsoft.com/office/powerpoint/2010/main" val="29030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 place where buyers and sellers come together to do business.</a:t>
            </a:r>
          </a:p>
          <a:p>
            <a:pPr marL="0" indent="0">
              <a:buNone/>
            </a:pPr>
            <a:r>
              <a:rPr lang="en-US" sz="3600" b="1" u="sng" dirty="0"/>
              <a:t>“Goods and Services Market”</a:t>
            </a:r>
          </a:p>
          <a:p>
            <a:pPr marL="0" indent="0">
              <a:buNone/>
            </a:pPr>
            <a:r>
              <a:rPr lang="en-US" sz="3600" b="1" u="sng" dirty="0"/>
              <a:t>Sells things and services that have been produced by “Firms”</a:t>
            </a:r>
          </a:p>
          <a:p>
            <a:pPr marL="0" indent="0">
              <a:buNone/>
            </a:pPr>
            <a:r>
              <a:rPr lang="en-US" sz="3600" dirty="0"/>
              <a:t>Examples:</a:t>
            </a:r>
          </a:p>
          <a:p>
            <a:pPr marL="0" indent="0">
              <a:buNone/>
            </a:pPr>
            <a:r>
              <a:rPr lang="en-US" sz="3600" dirty="0"/>
              <a:t>A store</a:t>
            </a:r>
          </a:p>
          <a:p>
            <a:pPr marL="0" indent="0">
              <a:buNone/>
            </a:pPr>
            <a:r>
              <a:rPr lang="en-US" sz="3600" dirty="0"/>
              <a:t>The Stock Market</a:t>
            </a:r>
          </a:p>
          <a:p>
            <a:pPr marL="0" indent="0">
              <a:buNone/>
            </a:pPr>
            <a:r>
              <a:rPr lang="en-US" sz="3600" dirty="0"/>
              <a:t>The Internet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0" y="4422458"/>
            <a:ext cx="2649220" cy="198691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38321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293994"/>
              </p:ext>
            </p:extLst>
          </p:nvPr>
        </p:nvGraphicFramePr>
        <p:xfrm>
          <a:off x="157622" y="171226"/>
          <a:ext cx="9060774" cy="668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816600" imgH="4292600" progId="Word.Document.12">
                  <p:embed/>
                </p:oleObj>
              </mc:Choice>
              <mc:Fallback>
                <p:oleObj name="Document" r:id="rId3" imgW="5816600" imgH="429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622" y="171226"/>
                        <a:ext cx="9060774" cy="668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1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765902"/>
              </p:ext>
            </p:extLst>
          </p:nvPr>
        </p:nvGraphicFramePr>
        <p:xfrm>
          <a:off x="-196850" y="0"/>
          <a:ext cx="9340850" cy="675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5829300" imgH="4216400" progId="Word.Document.12">
                  <p:embed/>
                </p:oleObj>
              </mc:Choice>
              <mc:Fallback>
                <p:oleObj name="Document" r:id="rId3" imgW="5829300" imgH="421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850" y="0"/>
                        <a:ext cx="9340850" cy="675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26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12696"/>
              </p:ext>
            </p:extLst>
          </p:nvPr>
        </p:nvGraphicFramePr>
        <p:xfrm>
          <a:off x="857250" y="215900"/>
          <a:ext cx="7429500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3" imgW="7429500" imgH="6426200" progId="Word.Document.12">
                  <p:embed/>
                </p:oleObj>
              </mc:Choice>
              <mc:Fallback>
                <p:oleObj name="Document" r:id="rId3" imgW="7429500" imgH="642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215900"/>
                        <a:ext cx="7429500" cy="642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2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461</Words>
  <Application>Microsoft Macintosh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Avenir Black Oblique</vt:lpstr>
      <vt:lpstr>Calibri</vt:lpstr>
      <vt:lpstr>Office Theme</vt:lpstr>
      <vt:lpstr>Document</vt:lpstr>
      <vt:lpstr>PowerPoint Presentation</vt:lpstr>
      <vt:lpstr>What goods and services are to be produced?</vt:lpstr>
      <vt:lpstr>How are goods and services to be produced?</vt:lpstr>
      <vt:lpstr>For whom are goods and services to be produced?</vt:lpstr>
      <vt:lpstr>PowerPoint Presentation</vt:lpstr>
      <vt:lpstr>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Brent Eric (10X399)</cp:lastModifiedBy>
  <cp:revision>34</cp:revision>
  <dcterms:created xsi:type="dcterms:W3CDTF">2014-10-15T17:38:49Z</dcterms:created>
  <dcterms:modified xsi:type="dcterms:W3CDTF">2018-10-18T15:18:23Z</dcterms:modified>
</cp:coreProperties>
</file>